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448" r:id="rId5"/>
    <p:sldId id="2468" r:id="rId6"/>
    <p:sldId id="259" r:id="rId7"/>
    <p:sldId id="262" r:id="rId8"/>
    <p:sldId id="2463" r:id="rId9"/>
    <p:sldId id="2469" r:id="rId10"/>
    <p:sldId id="2464" r:id="rId11"/>
    <p:sldId id="2465" r:id="rId12"/>
    <p:sldId id="2466" r:id="rId13"/>
    <p:sldId id="2470" r:id="rId14"/>
    <p:sldId id="2467" r:id="rId15"/>
    <p:sldId id="243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99402F-86A4-428E-9560-99B5AC3ADA31}" v="1" dt="2020-08-24T22:27:47.0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17" autoAdjust="0"/>
    <p:restoredTop sz="94930" autoAdjust="0"/>
  </p:normalViewPr>
  <p:slideViewPr>
    <p:cSldViewPr snapToGrid="0">
      <p:cViewPr varScale="1">
        <p:scale>
          <a:sx n="130" d="100"/>
          <a:sy n="130" d="100"/>
        </p:scale>
        <p:origin x="224" y="1248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10/24/24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10/24/24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0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26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 dirty="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 dirty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 dirty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 dirty="0"/>
              <a:t>Click to edit Master title style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unMishra1/ai-powered-dev-assistant/tree/main" TargetMode="External"/><Relationship Id="rId2" Type="http://schemas.openxmlformats.org/officeDocument/2006/relationships/hyperlink" Target="https://drive.google.com/file/d/1QDrfSz8frX_4IqLLOOSOOP1RqHqmMhaU/view?usp=sharing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AI-Powered developers best friend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10.25.2024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6142" y="3588455"/>
            <a:ext cx="4759712" cy="518795"/>
          </a:xfrm>
        </p:spPr>
        <p:txBody>
          <a:bodyPr/>
          <a:lstStyle/>
          <a:p>
            <a:r>
              <a:rPr lang="en-US" dirty="0"/>
              <a:t>Next generation development assistant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2A94609-1D5E-5DB3-C388-BA9C275C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99440"/>
            <a:ext cx="11002962" cy="823913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DEMO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6166D4-8E3E-AFF9-77F1-ADE965C59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16" name="TextBox 15">
            <a:hlinkClick r:id="rId2" tooltip="Hackathon Demo"/>
            <a:extLst>
              <a:ext uri="{FF2B5EF4-FFF2-40B4-BE49-F238E27FC236}">
                <a16:creationId xmlns:a16="http://schemas.microsoft.com/office/drawing/2014/main" id="{4EC5D574-A153-98C2-CC00-4CA5127A357B}"/>
              </a:ext>
            </a:extLst>
          </p:cNvPr>
          <p:cNvSpPr txBox="1"/>
          <p:nvPr/>
        </p:nvSpPr>
        <p:spPr>
          <a:xfrm>
            <a:off x="4808527" y="2561918"/>
            <a:ext cx="3234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hlinkClick r:id="rId2"/>
              </a:rPr>
              <a:t>Final Hackathon Demo Video</a:t>
            </a:r>
            <a:r>
              <a:rPr lang="en-US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34019A-9BE5-8FD6-FA5B-25F4ED5BD1F3}"/>
              </a:ext>
            </a:extLst>
          </p:cNvPr>
          <p:cNvSpPr txBox="1"/>
          <p:nvPr/>
        </p:nvSpPr>
        <p:spPr>
          <a:xfrm>
            <a:off x="3857933" y="3079332"/>
            <a:ext cx="513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GitHub Repo: </a:t>
            </a:r>
            <a:r>
              <a:rPr lang="en-US" dirty="0">
                <a:latin typeface="Cambria" panose="02040503050406030204" pitchFamily="18" charset="0"/>
                <a:hlinkClick r:id="rId3"/>
              </a:rPr>
              <a:t>AI Powered Dveeloper's Best Friend</a:t>
            </a:r>
            <a:r>
              <a:rPr lang="en-US" dirty="0"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47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596E0-854B-2B2E-E05B-8E801F094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4FFDB904-F67D-638D-0D40-684A4F20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>
                <a:latin typeface="Cambria" panose="02040503050406030204" pitchFamily="18" charset="0"/>
              </a:rPr>
              <a:t>Future roadmap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9DC5A-33E9-2210-F017-5BF50DE2A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b="1" spc="300" dirty="0">
                <a:solidFill>
                  <a:schemeClr val="tx1"/>
                </a:solidFill>
                <a:latin typeface="Cambria" panose="02040503050406030204" pitchFamily="18" charset="0"/>
              </a:rPr>
              <a:t>Upcoming 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13AE4A-3108-DCE0-B4F0-BA0EB4037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US" b="1" spc="300" dirty="0">
                <a:latin typeface="Cambria" panose="02040503050406030204" pitchFamily="18" charset="0"/>
              </a:rPr>
              <a:t>Long-term Vision</a:t>
            </a:r>
            <a:endParaRPr lang="en-US" b="1" spc="3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346B80-4BF9-0931-21B9-53BE188766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0" i="0" dirty="0">
                <a:effectLst/>
                <a:latin typeface="Cambria" panose="02040503050406030204" pitchFamily="18" charset="0"/>
              </a:rPr>
              <a:t>Enhanced test generation</a:t>
            </a:r>
          </a:p>
          <a:p>
            <a:pPr marL="342900" indent="-3429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0" i="0" dirty="0">
                <a:effectLst/>
                <a:latin typeface="Cambria" panose="02040503050406030204" pitchFamily="18" charset="0"/>
              </a:rPr>
              <a:t>Automated pull request creation</a:t>
            </a:r>
          </a:p>
          <a:p>
            <a:pPr marL="342900" indent="-3429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0" i="0" dirty="0">
                <a:effectLst/>
                <a:latin typeface="Cambria" panose="02040503050406030204" pitchFamily="18" charset="0"/>
              </a:rPr>
              <a:t>Extended security reporting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BF91AE-3B2C-DA12-9B41-0A954DFC4E8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342900" indent="-3429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sz="1600" b="0" i="0" dirty="0">
                <a:effectLst/>
                <a:latin typeface="Cambria" panose="02040503050406030204" pitchFamily="18" charset="0"/>
              </a:rPr>
              <a:t>Advanced AI capabilities</a:t>
            </a:r>
          </a:p>
          <a:p>
            <a:pPr marL="342900" indent="-3429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sz="1600" b="0" i="0" dirty="0">
                <a:effectLst/>
                <a:latin typeface="Cambria" panose="02040503050406030204" pitchFamily="18" charset="0"/>
              </a:rPr>
              <a:t>Multi-language support</a:t>
            </a:r>
          </a:p>
          <a:p>
            <a:pPr marL="342900" indent="-3429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sz="1600" b="0" i="0" dirty="0">
                <a:effectLst/>
                <a:latin typeface="Cambria" panose="02040503050406030204" pitchFamily="18" charset="0"/>
              </a:rPr>
              <a:t>Custom rule engine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9A232E9-BA95-02AB-69FF-F1F7128B1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03FC193-F835-7F51-0A62-29BA08504F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071" b="18071"/>
          <a:stretch>
            <a:fillRect/>
          </a:stretch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46B0A3F6-15E2-8276-44F2-C896404F34B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22475" b="224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63074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3013675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B8FC949-9EB7-5D77-00F6-B6714C49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Meet the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E4419-F058-4E90-602C-5CE2AEC86A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pic>
        <p:nvPicPr>
          <p:cNvPr id="12" name="Picture Placeholder 18">
            <a:extLst>
              <a:ext uri="{FF2B5EF4-FFF2-40B4-BE49-F238E27FC236}">
                <a16:creationId xmlns:a16="http://schemas.microsoft.com/office/drawing/2014/main" id="{68077B18-7777-EDA5-71D2-EC75F8063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756" y="2482595"/>
            <a:ext cx="1892807" cy="18928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9A3ED4-D557-38BD-6987-C2319559C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98" y="2482595"/>
            <a:ext cx="1892807" cy="19620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24912F-FABF-A0FF-CAB8-78482FF14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245" y="2482595"/>
            <a:ext cx="1661159" cy="18928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E8D786A-D641-9B3F-9C12-C9A2FB41B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124" y="2482596"/>
            <a:ext cx="1608470" cy="18928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B34D236-13BB-DAC0-E01D-5691DE4C7446}"/>
              </a:ext>
            </a:extLst>
          </p:cNvPr>
          <p:cNvSpPr txBox="1"/>
          <p:nvPr/>
        </p:nvSpPr>
        <p:spPr>
          <a:xfrm>
            <a:off x="1310640" y="5090160"/>
            <a:ext cx="1547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Arun Mishra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731169-4B41-E219-1867-504E08598898}"/>
              </a:ext>
            </a:extLst>
          </p:cNvPr>
          <p:cNvSpPr txBox="1"/>
          <p:nvPr/>
        </p:nvSpPr>
        <p:spPr>
          <a:xfrm>
            <a:off x="4016756" y="5090160"/>
            <a:ext cx="1620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Umang Singh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8FE8D5-9EA6-5C31-AE6F-FFC147986EBA}"/>
              </a:ext>
            </a:extLst>
          </p:cNvPr>
          <p:cNvSpPr txBox="1"/>
          <p:nvPr/>
        </p:nvSpPr>
        <p:spPr>
          <a:xfrm>
            <a:off x="6927596" y="5090160"/>
            <a:ext cx="2264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ambria" panose="02040503050406030204" pitchFamily="18" charset="0"/>
              </a:rPr>
              <a:t>Pradnya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</a:rPr>
              <a:t>Adwankar</a:t>
            </a:r>
            <a:endParaRPr lang="en-US" sz="2000" dirty="0">
              <a:latin typeface="Cambria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55165F-A9C6-74AA-2D59-1A0198ACEDA3}"/>
              </a:ext>
            </a:extLst>
          </p:cNvPr>
          <p:cNvSpPr txBox="1"/>
          <p:nvPr/>
        </p:nvSpPr>
        <p:spPr>
          <a:xfrm>
            <a:off x="9892470" y="5090160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ambria" panose="02040503050406030204" pitchFamily="18" charset="0"/>
              </a:rPr>
              <a:t>Ankith</a:t>
            </a:r>
            <a:r>
              <a:rPr lang="en-US" sz="2000" dirty="0">
                <a:latin typeface="Cambria" panose="02040503050406030204" pitchFamily="18" charset="0"/>
              </a:rPr>
              <a:t> Jain</a:t>
            </a:r>
          </a:p>
        </p:txBody>
      </p:sp>
    </p:spTree>
    <p:extLst>
      <p:ext uri="{BB962C8B-B14F-4D97-AF65-F5344CB8AC3E}">
        <p14:creationId xmlns:p14="http://schemas.microsoft.com/office/powerpoint/2010/main" val="1350530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063" y="612037"/>
            <a:ext cx="6384154" cy="884238"/>
          </a:xfrm>
        </p:spPr>
        <p:txBody>
          <a:bodyPr/>
          <a:lstStyle/>
          <a:p>
            <a:r>
              <a:rPr lang="en-US" sz="4800" dirty="0">
                <a:latin typeface="Cambria" panose="02040503050406030204" pitchFamily="18" charset="0"/>
              </a:rPr>
              <a:t>Problem statement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411" y="2799617"/>
            <a:ext cx="5897218" cy="299901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Cambria" panose="02040503050406030204" pitchFamily="18" charset="0"/>
              </a:rPr>
              <a:t>Engineering teams often struggle to deliver high-quality code quickly while managing dependencies, following best practices, and adopting new technologies. These </a:t>
            </a:r>
            <a:r>
              <a:rPr lang="en-US" sz="1800" b="1" dirty="0">
                <a:latin typeface="Cambria" panose="02040503050406030204" pitchFamily="18" charset="0"/>
              </a:rPr>
              <a:t>productivity roadblocks </a:t>
            </a:r>
            <a:r>
              <a:rPr lang="en-US" sz="1800" dirty="0">
                <a:latin typeface="Cambria" panose="02040503050406030204" pitchFamily="18" charset="0"/>
              </a:rPr>
              <a:t>not only affect development but also increase the </a:t>
            </a:r>
            <a:r>
              <a:rPr lang="en-US" sz="1800" b="1" dirty="0">
                <a:latin typeface="Cambria" panose="02040503050406030204" pitchFamily="18" charset="0"/>
              </a:rPr>
              <a:t>Total Cost of Ownership</a:t>
            </a:r>
            <a:r>
              <a:rPr lang="en-US" sz="1800" dirty="0">
                <a:latin typeface="Cambria" panose="02040503050406030204" pitchFamily="18" charset="0"/>
              </a:rPr>
              <a:t>. To overcome this, organizations must measure productivity, address key issues, and provide access to the right tools, training, and expert talent. By investing in the three "P"s—</a:t>
            </a:r>
            <a:r>
              <a:rPr lang="en-US" sz="1800" b="1" dirty="0">
                <a:latin typeface="Cambria" panose="02040503050406030204" pitchFamily="18" charset="0"/>
              </a:rPr>
              <a:t>Products, Processes, and People</a:t>
            </a:r>
            <a:r>
              <a:rPr lang="en-US" sz="1800" dirty="0">
                <a:latin typeface="Cambria" panose="02040503050406030204" pitchFamily="18" charset="0"/>
              </a:rPr>
              <a:t>—continuous </a:t>
            </a:r>
            <a:r>
              <a:rPr lang="en-US" sz="1800" b="1" dirty="0">
                <a:latin typeface="Cambria" panose="02040503050406030204" pitchFamily="18" charset="0"/>
              </a:rPr>
              <a:t>productivity improvements </a:t>
            </a:r>
            <a:r>
              <a:rPr lang="en-US" sz="1800" dirty="0">
                <a:latin typeface="Cambria" panose="02040503050406030204" pitchFamily="18" charset="0"/>
              </a:rPr>
              <a:t>can be achieved.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BE04981-BF8A-4B16-5B97-0A1968C9250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>
                <a:latin typeface="Cambria" panose="02040503050406030204" pitchFamily="18" charset="0"/>
              </a:rPr>
              <a:t>The Challenge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313" y="3863089"/>
            <a:ext cx="5157787" cy="494506"/>
          </a:xfrm>
        </p:spPr>
        <p:txBody>
          <a:bodyPr>
            <a:normAutofit fontScale="925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  <a:latin typeface="Cambria" panose="02040503050406030204" pitchFamily="18" charset="0"/>
              </a:rPr>
              <a:t>Development Bottlenecks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pc="300" dirty="0">
                <a:latin typeface="Cambria" panose="02040503050406030204" pitchFamily="18" charset="0"/>
              </a:rPr>
              <a:t>Technical Challenges</a:t>
            </a:r>
            <a:endParaRPr lang="en-US" spc="3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Cambria" panose="02040503050406030204" pitchFamily="18" charset="0"/>
              </a:rPr>
              <a:t>Time-consuming code reviews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Cambria" panose="02040503050406030204" pitchFamily="18" charset="0"/>
              </a:rPr>
              <a:t>Inconsistent code quality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Cambria" panose="02040503050406030204" pitchFamily="18" charset="0"/>
              </a:rPr>
              <a:t>Manual dependency management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Cambria" panose="02040503050406030204" pitchFamily="18" charset="0"/>
              </a:rPr>
              <a:t>Growing technical debt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Cambria" panose="02040503050406030204" pitchFamily="18" charset="0"/>
              </a:rPr>
              <a:t>Security vulnerabilities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Cambria" panose="02040503050406030204" pitchFamily="18" charset="0"/>
              </a:rPr>
              <a:t>Insufficient test coverage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7A54E85-AECF-6E49-9154-A7EFF7200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24" r="2424"/>
          <a:stretch>
            <a:fillRect/>
          </a:stretch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304E9C83-E391-49F0-9208-D42BDFF634B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7378" b="173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97D8581-D367-C049-8E55-5B04B568F1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513" r="20513"/>
          <a:stretch>
            <a:fillRect/>
          </a:stretch>
        </p:blipFill>
        <p:spPr/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8C52A13D-0DB0-09D0-08B2-1B1565DD9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909" y="322559"/>
            <a:ext cx="5701442" cy="1661297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The solution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D14AC4-DB34-D845-5C12-F2615F8C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4BF93E-0BD4-88B3-9EF0-72164D5BCB8B}"/>
              </a:ext>
            </a:extLst>
          </p:cNvPr>
          <p:cNvSpPr txBox="1"/>
          <p:nvPr/>
        </p:nvSpPr>
        <p:spPr>
          <a:xfrm>
            <a:off x="6196909" y="2408663"/>
            <a:ext cx="5093061" cy="333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0" dirty="0">
                <a:effectLst/>
                <a:latin typeface="Cambria" panose="02040503050406030204" pitchFamily="18" charset="0"/>
              </a:rPr>
              <a:t>AI-Powered Development Assistant</a:t>
            </a:r>
          </a:p>
          <a:p>
            <a:pPr algn="l"/>
            <a:endParaRPr lang="en-US" b="1" i="0" dirty="0">
              <a:effectLst/>
              <a:latin typeface="Cambria" panose="02040503050406030204" pitchFamily="18" charset="0"/>
            </a:endParaRPr>
          </a:p>
          <a:p>
            <a:pPr marL="342900" indent="-3429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0" i="0" dirty="0">
                <a:effectLst/>
                <a:latin typeface="Cambria" panose="02040503050406030204" pitchFamily="18" charset="0"/>
              </a:rPr>
              <a:t>Seamless GitHub Integration</a:t>
            </a:r>
          </a:p>
          <a:p>
            <a:pPr marL="342900" indent="-3429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0" i="0" dirty="0">
                <a:effectLst/>
                <a:latin typeface="Cambria" panose="02040503050406030204" pitchFamily="18" charset="0"/>
              </a:rPr>
              <a:t>Automated Code Analysis &amp; Improvement</a:t>
            </a:r>
          </a:p>
          <a:p>
            <a:pPr marL="342900" indent="-3429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0" i="0" dirty="0">
                <a:effectLst/>
                <a:latin typeface="Cambria" panose="02040503050406030204" pitchFamily="18" charset="0"/>
              </a:rPr>
              <a:t>Security Scanning &amp; Dependency Management</a:t>
            </a:r>
          </a:p>
          <a:p>
            <a:pPr marL="342900" indent="-3429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0" i="0" dirty="0">
                <a:effectLst/>
                <a:latin typeface="Cambria" panose="02040503050406030204" pitchFamily="18" charset="0"/>
              </a:rPr>
              <a:t>Test Generation &amp; Quality Assurance</a:t>
            </a:r>
          </a:p>
          <a:p>
            <a:pPr marL="342900" indent="-3429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b="0" i="0" dirty="0">
                <a:effectLst/>
                <a:latin typeface="Cambria" panose="02040503050406030204" pitchFamily="18" charset="0"/>
              </a:rPr>
              <a:t>Technical Debt Detection &amp;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095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4DD0C5-402A-96A2-6708-BEB4F4973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249631"/>
            <a:ext cx="11002962" cy="823913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4CEC7-4067-A70C-0600-3582455661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2698DC-80E4-363D-FA8A-0EBEE126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2062"/>
            <a:ext cx="6023310" cy="3705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76648A-88C3-0C74-A62E-506A2D33A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18" y="1872061"/>
            <a:ext cx="5841989" cy="370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00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45202-746E-64F5-901F-9BB6B62C5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B70CAFA9-EB4C-0EF1-82E6-99F13F887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>
                <a:latin typeface="Cambria" panose="02040503050406030204" pitchFamily="18" charset="0"/>
              </a:rPr>
              <a:t>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FF426-BFCF-E558-8CD4-818E6B479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  <a:latin typeface="Cambria" panose="02040503050406030204" pitchFamily="18" charset="0"/>
              </a:rPr>
              <a:t>Core Components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DED282-D575-61DF-BC0D-64540CD89E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pc="300" dirty="0">
                <a:latin typeface="Cambria" panose="02040503050406030204" pitchFamily="18" charset="0"/>
              </a:rPr>
              <a:t>Key Services</a:t>
            </a:r>
            <a:endParaRPr lang="en-US" spc="3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2D4E6C-A077-6F91-E015-69B7B10A0C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mbria" panose="02040503050406030204" pitchFamily="18" charset="0"/>
              </a:rPr>
              <a:t>GitHub Integration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mbria" panose="02040503050406030204" pitchFamily="18" charset="0"/>
              </a:rPr>
              <a:t>Event Processing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Cambria" panose="02040503050406030204" pitchFamily="18" charset="0"/>
              </a:rPr>
              <a:t>Analysis Services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7BFF26-8CE7-54C9-23D5-4741C8BF6D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Cambria" panose="02040503050406030204" pitchFamily="18" charset="0"/>
              </a:rPr>
              <a:t>Pull request and repository Analyzer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Cambria" panose="02040503050406030204" pitchFamily="18" charset="0"/>
              </a:rPr>
              <a:t>Security Scanner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Cambria" panose="02040503050406030204" pitchFamily="18" charset="0"/>
              </a:rPr>
              <a:t>Test cases generator </a:t>
            </a:r>
          </a:p>
          <a:p>
            <a:pPr algn="l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  <a:latin typeface="Cambria" panose="02040503050406030204" pitchFamily="18" charset="0"/>
              </a:rPr>
              <a:t>Tech debt analyzer on repository or pull request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83B4D01-FA23-2700-F447-99D77E3BE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967970B-BFEE-8A2D-F8B2-53E31D8088F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7214" b="17214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33582EC-6AAF-709B-F3C6-20AF11FB27F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7378" b="173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62778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5E9A-9A53-8815-3F29-21D7BFE7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Cambria" panose="02040503050406030204" pitchFamily="18" charset="0"/>
              </a:rPr>
              <a:t>Key features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9FEC3EB-CB91-570F-5865-A0A57B7FFB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970" y="3681412"/>
            <a:ext cx="2462986" cy="2566988"/>
          </a:xfrm>
        </p:spPr>
        <p:txBody>
          <a:bodyPr/>
          <a:lstStyle/>
          <a:p>
            <a:r>
              <a:rPr lang="en-US" sz="1800" b="1" dirty="0">
                <a:latin typeface="Cambria" panose="02040503050406030204" pitchFamily="18" charset="0"/>
              </a:rPr>
              <a:t>Code Analysis</a:t>
            </a:r>
          </a:p>
          <a:p>
            <a:pPr marL="228600" indent="-2286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mbria" panose="02040503050406030204" pitchFamily="18" charset="0"/>
              </a:rPr>
              <a:t>AI-Powered Review</a:t>
            </a:r>
          </a:p>
          <a:p>
            <a:pPr marL="228600" indent="-2286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mbria" panose="02040503050406030204" pitchFamily="18" charset="0"/>
              </a:rPr>
              <a:t>Quality Enhancement</a:t>
            </a:r>
          </a:p>
          <a:p>
            <a:pPr marL="228600" indent="-2286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mbria" panose="02040503050406030204" pitchFamily="18" charset="0"/>
              </a:rPr>
              <a:t>Standards Enforcement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04E9131A-32BD-2EC3-5690-8B3B91144BF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3877" r="13877"/>
          <a:stretch>
            <a:fillRect/>
          </a:stretch>
        </p:blipFill>
        <p:spPr>
          <a:xfrm>
            <a:off x="336550" y="1624013"/>
            <a:ext cx="2462213" cy="1892300"/>
          </a:xfrm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BF60DC61-3A68-4A69-499E-BDD6682540E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28300" r="28300"/>
          <a:stretch>
            <a:fillRect/>
          </a:stretch>
        </p:blipFill>
        <p:spPr>
          <a:xfrm>
            <a:off x="3333750" y="1628775"/>
            <a:ext cx="2463800" cy="1892300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9B23D122-D64B-977F-F71A-13E45F9D3A5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3394" r="13394"/>
          <a:stretch>
            <a:fillRect/>
          </a:stretch>
        </p:blipFill>
        <p:spPr>
          <a:xfrm>
            <a:off x="6394450" y="1624013"/>
            <a:ext cx="2463800" cy="18923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E651F40-1724-8588-1B89-8FE73114AB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27552" y="3708243"/>
            <a:ext cx="2876779" cy="2566988"/>
          </a:xfrm>
        </p:spPr>
        <p:txBody>
          <a:bodyPr/>
          <a:lstStyle/>
          <a:p>
            <a:r>
              <a:rPr lang="en-US" sz="1800" b="1" dirty="0">
                <a:latin typeface="Cambria" panose="02040503050406030204" pitchFamily="18" charset="0"/>
              </a:rPr>
              <a:t>Security &amp; Testing</a:t>
            </a:r>
          </a:p>
          <a:p>
            <a:pPr marL="228600" indent="-2286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mbria" panose="02040503050406030204" pitchFamily="18" charset="0"/>
              </a:rPr>
              <a:t>Sensitive Info Detection</a:t>
            </a:r>
          </a:p>
          <a:p>
            <a:pPr marL="228600" indent="-2286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mbria" panose="02040503050406030204" pitchFamily="18" charset="0"/>
              </a:rPr>
              <a:t>Test Generation</a:t>
            </a:r>
          </a:p>
          <a:p>
            <a:pPr marL="228600" indent="-2286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sz="1200" b="0" i="0" dirty="0">
                <a:effectLst/>
                <a:latin typeface="Cambria" panose="02040503050406030204" pitchFamily="18" charset="0"/>
              </a:rPr>
              <a:t>Dependency Updates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66E294C-C0F6-DF4B-112A-6067633B43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4567" y="3682922"/>
            <a:ext cx="2462985" cy="2566988"/>
          </a:xfrm>
        </p:spPr>
        <p:txBody>
          <a:bodyPr/>
          <a:lstStyle/>
          <a:p>
            <a:r>
              <a:rPr lang="en-US" sz="1800" b="1" dirty="0">
                <a:latin typeface="Cambria" panose="02040503050406030204" pitchFamily="18" charset="0"/>
              </a:rPr>
              <a:t>Automation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mbria" panose="02040503050406030204" pitchFamily="18" charset="0"/>
              </a:rPr>
              <a:t>PR Creation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mbria" panose="02040503050406030204" pitchFamily="18" charset="0"/>
              </a:rPr>
              <a:t>Version Migration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mbria" panose="02040503050406030204" pitchFamily="18" charset="0"/>
              </a:rPr>
              <a:t>Security Reporting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F79645-F4A4-D102-E0D6-39C065D456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307E419F-24B0-E016-3DF9-B069C1EDF1B7}"/>
              </a:ext>
            </a:extLst>
          </p:cNvPr>
          <p:cNvSpPr txBox="1">
            <a:spLocks/>
          </p:cNvSpPr>
          <p:nvPr/>
        </p:nvSpPr>
        <p:spPr>
          <a:xfrm>
            <a:off x="9442799" y="3705224"/>
            <a:ext cx="2462985" cy="2566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Cambria" panose="02040503050406030204" pitchFamily="18" charset="0"/>
              </a:rPr>
              <a:t>Integration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mbria" panose="02040503050406030204" pitchFamily="18" charset="0"/>
              </a:rPr>
              <a:t>GitHub Webhooks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mbria" panose="02040503050406030204" pitchFamily="18" charset="0"/>
              </a:rPr>
              <a:t>GitHub Copilot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mbria" panose="02040503050406030204" pitchFamily="18" charset="0"/>
              </a:rPr>
              <a:t>GitHub API and Extensions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mbria" panose="02040503050406030204" pitchFamily="18" charset="0"/>
              </a:rPr>
              <a:t>OpenAI Integration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F4119AF-830C-52D2-8FD0-077AC2B28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6613" y="1623219"/>
            <a:ext cx="2459736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52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7FAAB-7BA2-FA76-3E5E-257BDBB10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0BD68660-95D0-1977-F1A0-A1162116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>
                <a:latin typeface="Cambria" panose="02040503050406030204" pitchFamily="18" charset="0"/>
              </a:rPr>
              <a:t>Impacts &amp; benefits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F845D-E73B-3758-1FD7-AFA3C1069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b="1" spc="300" dirty="0">
                <a:solidFill>
                  <a:schemeClr val="tx1"/>
                </a:solidFill>
                <a:latin typeface="Cambria" panose="02040503050406030204" pitchFamily="18" charset="0"/>
              </a:rPr>
              <a:t>For Developers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4643B7-6408-0AC8-32BE-9B32738B7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US" b="1" spc="300" dirty="0">
                <a:latin typeface="Cambria" panose="02040503050406030204" pitchFamily="18" charset="0"/>
              </a:rPr>
              <a:t>For Organizations</a:t>
            </a:r>
            <a:endParaRPr lang="en-US" b="1" spc="3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8D92A2-D267-C38F-0988-89DEDDEDD5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mbria" panose="02040503050406030204" pitchFamily="18" charset="0"/>
              </a:rPr>
              <a:t>Reduced Manual Work</a:t>
            </a:r>
          </a:p>
          <a:p>
            <a:pPr marL="342900" indent="-3429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mbria" panose="02040503050406030204" pitchFamily="18" charset="0"/>
              </a:rPr>
              <a:t>Improved Code Quality</a:t>
            </a:r>
          </a:p>
          <a:p>
            <a:pPr marL="342900" indent="-3429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mbria" panose="02040503050406030204" pitchFamily="18" charset="0"/>
              </a:rPr>
              <a:t>Faster Development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BDFCF3-74F8-C234-488D-B7C673CF6E2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342900" indent="-3429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mbria" panose="02040503050406030204" pitchFamily="18" charset="0"/>
              </a:rPr>
              <a:t>Enhanced Security</a:t>
            </a:r>
          </a:p>
          <a:p>
            <a:pPr marL="342900" indent="-3429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mbria" panose="02040503050406030204" pitchFamily="18" charset="0"/>
              </a:rPr>
              <a:t>Reduced Technical Debt</a:t>
            </a:r>
          </a:p>
          <a:p>
            <a:pPr marL="342900" indent="-342900" algn="l">
              <a:spcBef>
                <a:spcPts val="75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Cambria" panose="02040503050406030204" pitchFamily="18" charset="0"/>
              </a:rPr>
              <a:t>Standardized Processes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9115919-DBC4-6469-6F51-8C030002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DEA7096-35D2-FF46-D914-384A63CBE2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6992" b="16992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0A6F12AE-16C9-206B-955F-7861FA43231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31650" b="31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92832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LW_V2" id="{E5110F26-8197-DB45-AF5B-7431BEF0563B}" vid="{8AAB886A-F653-1948-BBB7-F7B1A419C2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E4EAC9-33DC-4CF0-BA31-C98F61CE47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02A8ED-1331-4C1D-8649-743D7BE164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9A06775-4FD5-4278-BDCC-E6FF131E96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304</Words>
  <Application>Microsoft Macintosh PowerPoint</Application>
  <PresentationFormat>Widescreen</PresentationFormat>
  <Paragraphs>91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Biome Light</vt:lpstr>
      <vt:lpstr>Calibri</vt:lpstr>
      <vt:lpstr>Calibri Light</vt:lpstr>
      <vt:lpstr>Cambria</vt:lpstr>
      <vt:lpstr>Wingdings</vt:lpstr>
      <vt:lpstr>Office Theme</vt:lpstr>
      <vt:lpstr>AI-Powered developers best friend</vt:lpstr>
      <vt:lpstr>Meet the team</vt:lpstr>
      <vt:lpstr>Problem statement</vt:lpstr>
      <vt:lpstr>The Challenge</vt:lpstr>
      <vt:lpstr>The solution</vt:lpstr>
      <vt:lpstr>Architecture</vt:lpstr>
      <vt:lpstr>Components</vt:lpstr>
      <vt:lpstr>Key features</vt:lpstr>
      <vt:lpstr>Impacts &amp; benefits</vt:lpstr>
      <vt:lpstr>DEMO</vt:lpstr>
      <vt:lpstr>Future roadmap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2020-08-19T22:58:34Z</dcterms:created>
  <dcterms:modified xsi:type="dcterms:W3CDTF">2024-10-25T01:24:23Z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